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701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99"/>
    <a:srgbClr val="FF6699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4-10T22:27:28.140" idx="1">
    <p:pos x="6266" y="138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F5374-256E-43D3-A08D-AD9894FFF1CF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F61B9-3232-4F48-830E-93C31DB1DB2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F61B9-3232-4F48-830E-93C31DB1DB2E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3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9A109-C6AA-45CD-82DA-6AE9395EB34C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ABC97-FF50-4908-9A4B-B681F98BA37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 advClick="0" advTm="13000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Ro%C5%9Bliny_miododajne" TargetMode="External"/><Relationship Id="rId3" Type="http://schemas.openxmlformats.org/officeDocument/2006/relationships/hyperlink" Target="http://pl.wikipedia.org/wiki/Gatunek_(biologia)" TargetMode="External"/><Relationship Id="rId7" Type="http://schemas.openxmlformats.org/officeDocument/2006/relationships/hyperlink" Target="http://pl.wikipedia.org/wiki/Przedwio%C5%9Bnie" TargetMode="External"/><Relationship Id="rId2" Type="http://schemas.openxmlformats.org/officeDocument/2006/relationships/hyperlink" Target="http://pl.wikipedia.org/wiki/Karol_Linneus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%C5%9Anie%C5%BCyczka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pl.wikipedia.org/wiki/Gatunek_typowy" TargetMode="External"/><Relationship Id="rId10" Type="http://schemas.openxmlformats.org/officeDocument/2006/relationships/hyperlink" Target="http://pl.wikipedia.org/wiki/Ochrona_gatunkowa_ro%C5%9Blin" TargetMode="External"/><Relationship Id="rId4" Type="http://schemas.openxmlformats.org/officeDocument/2006/relationships/hyperlink" Target="http://pl.wikipedia.org/wiki/Amarylkowate" TargetMode="External"/><Relationship Id="rId9" Type="http://schemas.openxmlformats.org/officeDocument/2006/relationships/hyperlink" Target="http://pl.wikipedia.org/wiki/Ro%C5%9Bliny_lecznicz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Kultywar" TargetMode="External"/><Relationship Id="rId13" Type="http://schemas.openxmlformats.org/officeDocument/2006/relationships/hyperlink" Target="http://pl.wikipedia.org/wiki/Azja" TargetMode="External"/><Relationship Id="rId18" Type="http://schemas.openxmlformats.org/officeDocument/2006/relationships/hyperlink" Target="http://pl.wikipedia.org/wiki/Step" TargetMode="External"/><Relationship Id="rId3" Type="http://schemas.openxmlformats.org/officeDocument/2006/relationships/image" Target="../media/image5.jpeg"/><Relationship Id="rId21" Type="http://schemas.openxmlformats.org/officeDocument/2006/relationships/hyperlink" Target="http://pl.wikipedia.org/wiki/Japonia" TargetMode="External"/><Relationship Id="rId7" Type="http://schemas.openxmlformats.org/officeDocument/2006/relationships/hyperlink" Target="http://pl.wikipedia.org/wiki/Gatunek_(biologia)" TargetMode="External"/><Relationship Id="rId12" Type="http://schemas.openxmlformats.org/officeDocument/2006/relationships/hyperlink" Target="http://pl.wikipedia.org/wiki/Afryka" TargetMode="External"/><Relationship Id="rId17" Type="http://schemas.openxmlformats.org/officeDocument/2006/relationships/hyperlink" Target="http://pl.wikipedia.org/wiki/Hindukusz" TargetMode="External"/><Relationship Id="rId2" Type="http://schemas.openxmlformats.org/officeDocument/2006/relationships/hyperlink" Target="http://www.digitalphoto.pl/pl/royalty_free_cds/wiosenne_kwiaty/index.php?foto=2414" TargetMode="External"/><Relationship Id="rId16" Type="http://schemas.openxmlformats.org/officeDocument/2006/relationships/hyperlink" Target="http://pl.wikipedia.org/wiki/Pamir" TargetMode="External"/><Relationship Id="rId20" Type="http://schemas.openxmlformats.org/officeDocument/2006/relationships/hyperlink" Target="http://pl.wikipedia.org/wiki/Chin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Liliowate" TargetMode="External"/><Relationship Id="rId11" Type="http://schemas.openxmlformats.org/officeDocument/2006/relationships/hyperlink" Target="http://pl.wikipedia.org/wiki/Europa_Po%C5%82udniowa" TargetMode="External"/><Relationship Id="rId5" Type="http://schemas.openxmlformats.org/officeDocument/2006/relationships/hyperlink" Target="http://pl.wikipedia.org/wiki/Geofity_cebulkowe" TargetMode="External"/><Relationship Id="rId15" Type="http://schemas.openxmlformats.org/officeDocument/2006/relationships/hyperlink" Target="http://pl.wikipedia.org/wiki/Iran" TargetMode="External"/><Relationship Id="rId10" Type="http://schemas.openxmlformats.org/officeDocument/2006/relationships/hyperlink" Target="http://pl.wikipedia.org/w/index.php?title=Tulipa_sylvestris&amp;action=edit&amp;redlink=1" TargetMode="External"/><Relationship Id="rId19" Type="http://schemas.openxmlformats.org/officeDocument/2006/relationships/hyperlink" Target="http://pl.wikipedia.org/wiki/Kazachstan" TargetMode="External"/><Relationship Id="rId4" Type="http://schemas.openxmlformats.org/officeDocument/2006/relationships/hyperlink" Target="http://pl.wikipedia.org/wiki/Rodzaj_(biologia)" TargetMode="External"/><Relationship Id="rId9" Type="http://schemas.openxmlformats.org/officeDocument/2006/relationships/hyperlink" Target="http://pl.wikipedia.org/wiki/Gatunek_typowy" TargetMode="External"/><Relationship Id="rId14" Type="http://schemas.openxmlformats.org/officeDocument/2006/relationships/hyperlink" Target="http://pl.wikipedia.org/wiki/Turcj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System_Cronquista" TargetMode="External"/><Relationship Id="rId3" Type="http://schemas.openxmlformats.org/officeDocument/2006/relationships/hyperlink" Target="http://pl.wikipedia.org/wiki/Karol_Linneusz" TargetMode="External"/><Relationship Id="rId7" Type="http://schemas.openxmlformats.org/officeDocument/2006/relationships/hyperlink" Target="http://pl.wikipedia.org/wiki/Przewiertniowate" TargetMode="External"/><Relationship Id="rId12" Type="http://schemas.openxmlformats.org/officeDocument/2006/relationships/hyperlink" Target="http://pl.wikipedia.org/wiki/Gatunek_(biologia)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System_APG_III" TargetMode="External"/><Relationship Id="rId11" Type="http://schemas.openxmlformats.org/officeDocument/2006/relationships/hyperlink" Target="http://pl.wikipedia.org/wiki/System_Reveala" TargetMode="External"/><Relationship Id="rId5" Type="http://schemas.openxmlformats.org/officeDocument/2006/relationships/hyperlink" Target="http://pl.wikipedia.org/wiki/Pi%C5%BCmaczkowate" TargetMode="External"/><Relationship Id="rId10" Type="http://schemas.openxmlformats.org/officeDocument/2006/relationships/hyperlink" Target="http://pl.wikipedia.org/wiki/Bzowate" TargetMode="External"/><Relationship Id="rId4" Type="http://schemas.openxmlformats.org/officeDocument/2006/relationships/hyperlink" Target="http://pl.wikipedia.org/wiki/Rodzaj_(biologia)" TargetMode="External"/><Relationship Id="rId9" Type="http://schemas.openxmlformats.org/officeDocument/2006/relationships/hyperlink" Target="http://pl.wikipedia.org/wiki/Takson_monotypow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pl-PL" sz="13800" b="1" u="sng" dirty="0" smtClean="0">
                <a:solidFill>
                  <a:srgbClr val="00B050"/>
                </a:solidFill>
                <a:latin typeface="Arial Rounded MT Bold" pitchFamily="34" charset="0"/>
              </a:rPr>
              <a:t>Wiosna</a:t>
            </a:r>
            <a:r>
              <a:rPr lang="pl-PL" sz="8800" dirty="0" smtClean="0">
                <a:solidFill>
                  <a:srgbClr val="00B050"/>
                </a:solidFill>
                <a:latin typeface="Arial Rounded MT Bold" pitchFamily="34" charset="0"/>
              </a:rPr>
              <a:t> !</a:t>
            </a:r>
            <a:endParaRPr lang="pl-PL" sz="88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864096"/>
          </a:xfrm>
        </p:spPr>
        <p:txBody>
          <a:bodyPr>
            <a:normAutofit/>
          </a:bodyPr>
          <a:lstStyle/>
          <a:p>
            <a:r>
              <a:rPr lang="pl-PL" sz="4800" dirty="0" smtClean="0">
                <a:solidFill>
                  <a:srgbClr val="00B050"/>
                </a:solidFill>
              </a:rPr>
              <a:t>Klasa 3 a </a:t>
            </a:r>
            <a:endParaRPr lang="pl-PL" sz="4800" dirty="0">
              <a:solidFill>
                <a:srgbClr val="00B050"/>
              </a:solidFill>
            </a:endParaRPr>
          </a:p>
        </p:txBody>
      </p:sp>
      <p:sp>
        <p:nvSpPr>
          <p:cNvPr id="5122" name="AutoShape 2" descr="http://www.tapetus.pl/obrazki/n/146550_aka-kwiaty-rzeka-gory.jpg"/>
          <p:cNvSpPr>
            <a:spLocks noChangeAspect="1" noChangeArrowheads="1"/>
          </p:cNvSpPr>
          <p:nvPr/>
        </p:nvSpPr>
        <p:spPr bwMode="auto">
          <a:xfrm>
            <a:off x="63500" y="-136525"/>
            <a:ext cx="6096000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4" name="Picture 4" descr="http://t0.gstatic.com/images?q=tbn:ANd9GcQGPdiSWz04QMiKnUHSR3gL1k1VojhDVtCGcAflzvVnwdqOKy_wFVKhAYG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717032"/>
            <a:ext cx="5904656" cy="1944216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323528" y="602128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FF0066"/>
                </a:solidFill>
              </a:rPr>
              <a:t>Wykonały : Julia Bilska , Barbara </a:t>
            </a:r>
            <a:r>
              <a:rPr lang="pl-PL" dirty="0" err="1" smtClean="0">
                <a:solidFill>
                  <a:srgbClr val="FF0066"/>
                </a:solidFill>
              </a:rPr>
              <a:t>Krzywdziak</a:t>
            </a:r>
            <a:r>
              <a:rPr lang="pl-PL" dirty="0" smtClean="0">
                <a:solidFill>
                  <a:srgbClr val="FF0066"/>
                </a:solidFill>
              </a:rPr>
              <a:t> i Agnieszka Chorążak .</a:t>
            </a:r>
            <a:endParaRPr lang="pl-PL" dirty="0">
              <a:solidFill>
                <a:srgbClr val="FF0066"/>
              </a:solidFill>
            </a:endParaRPr>
          </a:p>
        </p:txBody>
      </p:sp>
      <p:pic>
        <p:nvPicPr>
          <p:cNvPr id="1026" name="Picture 2" descr="C:\Documents and Settings\All Users\Dokumenty\Moje obrazy\Przykładowe obrazy\17t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260648"/>
            <a:ext cx="1008112" cy="150637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4  0.009 0.144  0.016 0.144  C 0.023 0.144  0.029 0.084  0.031 0  C 0.034 0.084  0.04 0.144  0.047 0.144  C 0.054 0.144  0.06 0.084  0.062 0  C 0.065 0.084  0.071 0.144  0.078 0.144  C 0.085 0.144  0.092 0.084  0.094 0  C 0.096 0.084  0.102 0.144  0.11 0.144  C 0.116 0.144  0.123 0.084  0.125 0  C 0.127 0.084  0.134 0.144  0.141 0.144  C 0.148 0.144  0.154 0.084  0.156 0  C 0.159 0.084  0.165 0.144  0.172 0.144  C 0.179 0.144  0.185 0.084  0.188 0  C 0.19 0.084  0.196 0.144  0.203 0.144  C 0.21 0.144  0.217 0.084  0.219 0  C 0.221 0.084  0.227 0.144  0.235 0.144  C 0.242 0.144  0.248 0.084 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5400" dirty="0" smtClean="0">
                <a:solidFill>
                  <a:srgbClr val="00B050"/>
                </a:solidFill>
                <a:latin typeface="Baskerville Old Face" pitchFamily="18" charset="0"/>
              </a:rPr>
              <a:t>Informacje o śnieżyczkach .</a:t>
            </a:r>
            <a:endParaRPr lang="pl-PL" sz="5400" dirty="0">
              <a:solidFill>
                <a:srgbClr val="00B050"/>
              </a:solidFill>
              <a:latin typeface="Baskerville Old Fac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0" y="1556792"/>
            <a:ext cx="4114800" cy="4569371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51520" y="2348880"/>
            <a:ext cx="4320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 smtClean="0"/>
              <a:t>Snieżyczka</a:t>
            </a:r>
            <a:r>
              <a:rPr lang="pl-PL" b="1" dirty="0" smtClean="0"/>
              <a:t> przebiśnieg</a:t>
            </a:r>
            <a:r>
              <a:rPr lang="pl-PL" dirty="0" smtClean="0"/>
              <a:t> (</a:t>
            </a:r>
            <a:r>
              <a:rPr lang="pl-PL" i="1" dirty="0" err="1" smtClean="0"/>
              <a:t>Galanthus</a:t>
            </a:r>
            <a:r>
              <a:rPr lang="pl-PL" i="1" dirty="0" smtClean="0"/>
              <a:t> </a:t>
            </a:r>
            <a:r>
              <a:rPr lang="pl-PL" i="1" dirty="0" err="1" smtClean="0"/>
              <a:t>nivalis</a:t>
            </a:r>
            <a:r>
              <a:rPr lang="pl-PL" dirty="0" smtClean="0"/>
              <a:t> </a:t>
            </a:r>
            <a:r>
              <a:rPr lang="pl-PL" dirty="0" smtClean="0">
                <a:hlinkClick r:id="rId2" tooltip="Karol Linneusz"/>
              </a:rPr>
              <a:t>L.</a:t>
            </a:r>
            <a:r>
              <a:rPr lang="pl-PL" dirty="0" smtClean="0"/>
              <a:t>) – </a:t>
            </a:r>
            <a:r>
              <a:rPr lang="pl-PL" dirty="0" smtClean="0">
                <a:hlinkClick r:id="rId3" tooltip="Gatunek (biologia)"/>
              </a:rPr>
              <a:t>gatunek</a:t>
            </a:r>
            <a:r>
              <a:rPr lang="pl-PL" dirty="0" smtClean="0"/>
              <a:t> rośliny należący do rodziny </a:t>
            </a:r>
            <a:r>
              <a:rPr lang="pl-PL" dirty="0" smtClean="0">
                <a:hlinkClick r:id="rId4" tooltip="Amarylkowate"/>
              </a:rPr>
              <a:t>amarylkowatych</a:t>
            </a:r>
            <a:r>
              <a:rPr lang="pl-PL" dirty="0" smtClean="0"/>
              <a:t>, </a:t>
            </a:r>
            <a:r>
              <a:rPr lang="pl-PL" dirty="0" smtClean="0">
                <a:hlinkClick r:id="rId5" tooltip="Gatunek typowy"/>
              </a:rPr>
              <a:t>typowy</a:t>
            </a:r>
            <a:r>
              <a:rPr lang="pl-PL" dirty="0" smtClean="0"/>
              <a:t> dla rodzaju </a:t>
            </a:r>
            <a:r>
              <a:rPr lang="pl-PL" i="1" dirty="0" err="1" smtClean="0">
                <a:hlinkClick r:id="rId6" tooltip="Śnieżyczka"/>
              </a:rPr>
              <a:t>Galanthus</a:t>
            </a:r>
            <a:r>
              <a:rPr lang="pl-PL" dirty="0" smtClean="0"/>
              <a:t>. W naturze znany z lasów południowej i środkowej Europy, jednak szeroko rozpowszechniony poza zwartym zasięgiem jako roślina ozdobna. Gatunek popularny w uprawie i rozpoznawalny jako symbol </a:t>
            </a:r>
            <a:r>
              <a:rPr lang="pl-PL" dirty="0" smtClean="0">
                <a:hlinkClick r:id="rId7" tooltip="Przedwiośnie"/>
              </a:rPr>
              <a:t>przedwiośnia</a:t>
            </a:r>
            <a:r>
              <a:rPr lang="pl-PL" dirty="0" smtClean="0"/>
              <a:t>. Także </a:t>
            </a:r>
            <a:r>
              <a:rPr lang="pl-PL" dirty="0" smtClean="0">
                <a:hlinkClick r:id="rId8" tooltip="Rośliny miododajne"/>
              </a:rPr>
              <a:t>roślina miododajna</a:t>
            </a:r>
            <a:r>
              <a:rPr lang="pl-PL" dirty="0" smtClean="0"/>
              <a:t> i </a:t>
            </a:r>
            <a:r>
              <a:rPr lang="pl-PL" dirty="0" smtClean="0">
                <a:hlinkClick r:id="rId9" tooltip="Rośliny lecznicze"/>
              </a:rPr>
              <a:t>lecznicza</a:t>
            </a:r>
            <a:r>
              <a:rPr lang="pl-PL" dirty="0" smtClean="0"/>
              <a:t>. W Polsce podlega </a:t>
            </a:r>
            <a:r>
              <a:rPr lang="pl-PL" dirty="0" smtClean="0">
                <a:hlinkClick r:id="rId10" tooltip="Ochrona gatunkowa roślin"/>
              </a:rPr>
              <a:t>ochronie gatunkowej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13314" name="Picture 2" descr="http://www.niezapominajki.pl/Obrazki/kwiaty/Kwiaty%20przebisniegu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16016" y="1556792"/>
            <a:ext cx="3816424" cy="4843079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8229600" cy="1143000"/>
          </a:xfrm>
        </p:spPr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Krokusy 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12160" y="1600200"/>
            <a:ext cx="2674640" cy="4525963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2290" name="Picture 2" descr="http://s2.flog.pl/media/foto/4419542_pierwsze-wiosenne-kwia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4566692" cy="4636766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179512" y="764704"/>
            <a:ext cx="35283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Roślina o dużych kwiatach, koloru ciemno niebieskiego. Pielęgnowanie Dokarmianie roślin polega na dwukrotnym wysianiu nawozu wieloskładnikowego, każdorazowo po 30g na metr kwadratowy. W kwietniu i maju, w razie suszy podlewać rośliny obficie raz w tygodniu. Krokusy uprawiane na trawniku trzeba podczas koszenia omijać, aby nie pozbawić roślin liści, gdyż wtedy rośliny słabo rosną i giną. Przechowywanie Krokusy można uprawiać na tym samym miejscu przez kilka lat. Wykopywanie bulw przypada na koniec czerwca. Po podsuszeniu czyści się bulwy z resztek liści i przechowuje w chłodnym, przewiewnym miejscu do połowy września. </a:t>
            </a:r>
            <a:endParaRPr lang="pl-PL" dirty="0"/>
          </a:p>
        </p:txBody>
      </p:sp>
    </p:spTree>
  </p:cSld>
  <p:clrMapOvr>
    <a:masterClrMapping/>
  </p:clrMapOvr>
  <p:transition spd="med" advClick="0" advTm="1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Tulipany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44208" y="1600200"/>
            <a:ext cx="2242592" cy="4525963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050" name="Picture 2" descr="Piękny tulip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628800"/>
            <a:ext cx="3672408" cy="4608512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467544" y="1997839"/>
            <a:ext cx="31683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Tulipan</a:t>
            </a:r>
            <a:r>
              <a:rPr lang="pl-PL" dirty="0" smtClean="0"/>
              <a:t> (</a:t>
            </a:r>
            <a:r>
              <a:rPr lang="pl-PL" i="1" dirty="0" err="1" smtClean="0"/>
              <a:t>Tulipa</a:t>
            </a:r>
            <a:r>
              <a:rPr lang="pl-PL" dirty="0" smtClean="0"/>
              <a:t> L.) – </a:t>
            </a:r>
            <a:r>
              <a:rPr lang="pl-PL" dirty="0" smtClean="0">
                <a:hlinkClick r:id="rId4" action="ppaction://hlinkfile" tooltip="Rodzaj (biologia)"/>
              </a:rPr>
              <a:t>rodzaj</a:t>
            </a:r>
            <a:r>
              <a:rPr lang="pl-PL" dirty="0" smtClean="0"/>
              <a:t> </a:t>
            </a:r>
            <a:r>
              <a:rPr lang="pl-PL" dirty="0" smtClean="0">
                <a:hlinkClick r:id="rId5" action="ppaction://hlinkfile" tooltip="Geofity cebulkowe"/>
              </a:rPr>
              <a:t>roślin cebulowych</a:t>
            </a:r>
            <a:r>
              <a:rPr lang="pl-PL" dirty="0" smtClean="0"/>
              <a:t> należący do rodziny </a:t>
            </a:r>
            <a:r>
              <a:rPr lang="pl-PL" dirty="0" smtClean="0">
                <a:hlinkClick r:id="rId6" action="ppaction://hlinkfile" tooltip="Liliowate"/>
              </a:rPr>
              <a:t>liliowatych</a:t>
            </a:r>
            <a:r>
              <a:rPr lang="pl-PL" dirty="0" smtClean="0"/>
              <a:t>. Zalicza się do niego ok. 120 </a:t>
            </a:r>
            <a:r>
              <a:rPr lang="pl-PL" dirty="0" smtClean="0">
                <a:hlinkClick r:id="rId7" action="ppaction://hlinkfile" tooltip="Gatunek (biologia)"/>
              </a:rPr>
              <a:t>gatunków</a:t>
            </a:r>
            <a:r>
              <a:rPr lang="pl-PL" dirty="0" smtClean="0"/>
              <a:t> i co najmniej 15 tysięcy </a:t>
            </a:r>
            <a:r>
              <a:rPr lang="pl-PL" dirty="0" err="1" smtClean="0">
                <a:hlinkClick r:id="rId8" action="ppaction://hlinkfile" tooltip="Kultywar"/>
              </a:rPr>
              <a:t>kultywarów</a:t>
            </a:r>
            <a:r>
              <a:rPr lang="pl-PL" dirty="0" smtClean="0"/>
              <a:t> (popularnie, choć błędnie zwanych odmianami). </a:t>
            </a:r>
            <a:r>
              <a:rPr lang="pl-PL" dirty="0" smtClean="0">
                <a:hlinkClick r:id="rId9" action="ppaction://hlinkfile" tooltip="Gatunek typowy"/>
              </a:rPr>
              <a:t>Gatunkiem typowym</a:t>
            </a:r>
            <a:r>
              <a:rPr lang="pl-PL" dirty="0" smtClean="0"/>
              <a:t> jest </a:t>
            </a:r>
            <a:r>
              <a:rPr lang="pl-PL" i="1" dirty="0" err="1" smtClean="0">
                <a:hlinkClick r:id="rId10" action="ppaction://hlinkfile" tooltip="Tulipa sylvestris (strona nie istnieje)"/>
              </a:rPr>
              <a:t>Tulipa</a:t>
            </a:r>
            <a:r>
              <a:rPr lang="pl-PL" i="1" dirty="0" smtClean="0">
                <a:hlinkClick r:id="rId10" action="ppaction://hlinkfile" tooltip="Tulipa sylvestris (strona nie istnieje)"/>
              </a:rPr>
              <a:t> </a:t>
            </a:r>
            <a:r>
              <a:rPr lang="pl-PL" i="1" dirty="0" err="1" smtClean="0">
                <a:hlinkClick r:id="rId10" action="ppaction://hlinkfile" tooltip="Tulipa sylvestris (strona nie istnieje)"/>
              </a:rPr>
              <a:t>sylvestris</a:t>
            </a:r>
            <a:r>
              <a:rPr lang="pl-PL" dirty="0" smtClean="0"/>
              <a:t> L.</a:t>
            </a:r>
            <a:r>
              <a:rPr lang="pl-PL" baseline="30000" dirty="0" smtClean="0">
                <a:hlinkClick r:id="" action="ppaction://hlinkfile"/>
              </a:rPr>
              <a:t>[2]</a:t>
            </a:r>
            <a:r>
              <a:rPr lang="pl-PL" dirty="0" smtClean="0"/>
              <a:t>. Naturalny obszar występowania tulipana to </a:t>
            </a:r>
            <a:r>
              <a:rPr lang="pl-PL" dirty="0" smtClean="0">
                <a:hlinkClick r:id="rId11" action="ppaction://hlinkfile" tooltip="Europa Południowa"/>
              </a:rPr>
              <a:t>Europa Południowa</a:t>
            </a:r>
            <a:r>
              <a:rPr lang="pl-PL" dirty="0" smtClean="0"/>
              <a:t>, północna </a:t>
            </a:r>
            <a:r>
              <a:rPr lang="pl-PL" dirty="0" smtClean="0">
                <a:hlinkClick r:id="rId12" action="ppaction://hlinkfile" tooltip="Afryka"/>
              </a:rPr>
              <a:t>Afryka</a:t>
            </a:r>
            <a:r>
              <a:rPr lang="pl-PL" dirty="0" smtClean="0"/>
              <a:t>, </a:t>
            </a:r>
            <a:r>
              <a:rPr lang="pl-PL" dirty="0" smtClean="0">
                <a:hlinkClick r:id="rId13" action="ppaction://hlinkfile" tooltip="Azja"/>
              </a:rPr>
              <a:t>Azja</a:t>
            </a:r>
            <a:r>
              <a:rPr lang="pl-PL" dirty="0" smtClean="0"/>
              <a:t> od </a:t>
            </a:r>
            <a:r>
              <a:rPr lang="pl-PL" dirty="0" smtClean="0">
                <a:hlinkClick r:id="rId14" action="ppaction://hlinkfile" tooltip="Turcja"/>
              </a:rPr>
              <a:t>Turcji</a:t>
            </a:r>
            <a:r>
              <a:rPr lang="pl-PL" dirty="0" smtClean="0"/>
              <a:t>, przez </a:t>
            </a:r>
            <a:r>
              <a:rPr lang="pl-PL" dirty="0" smtClean="0">
                <a:hlinkClick r:id="rId15" action="ppaction://hlinkfile" tooltip="Iran"/>
              </a:rPr>
              <a:t>Iran</a:t>
            </a:r>
            <a:r>
              <a:rPr lang="pl-PL" dirty="0" smtClean="0"/>
              <a:t>, góry </a:t>
            </a:r>
            <a:r>
              <a:rPr lang="pl-PL" dirty="0" smtClean="0">
                <a:hlinkClick r:id="rId16" action="ppaction://hlinkfile" tooltip="Pamir"/>
              </a:rPr>
              <a:t>Pamir</a:t>
            </a:r>
            <a:r>
              <a:rPr lang="pl-PL" dirty="0" smtClean="0"/>
              <a:t> i </a:t>
            </a:r>
            <a:r>
              <a:rPr lang="pl-PL" dirty="0" smtClean="0">
                <a:hlinkClick r:id="rId17" action="ppaction://hlinkfile" tooltip="Hindukusz"/>
              </a:rPr>
              <a:t>Hindukusz</a:t>
            </a:r>
            <a:r>
              <a:rPr lang="pl-PL" dirty="0" smtClean="0"/>
              <a:t>, </a:t>
            </a:r>
            <a:r>
              <a:rPr lang="pl-PL" dirty="0" smtClean="0">
                <a:hlinkClick r:id="rId18" action="ppaction://hlinkfile" tooltip="Step"/>
              </a:rPr>
              <a:t>stepy</a:t>
            </a:r>
            <a:r>
              <a:rPr lang="pl-PL" dirty="0" smtClean="0"/>
              <a:t> </a:t>
            </a:r>
            <a:r>
              <a:rPr lang="pl-PL" dirty="0" smtClean="0">
                <a:hlinkClick r:id="rId19" action="ppaction://hlinkfile" tooltip="Kazachstan"/>
              </a:rPr>
              <a:t>Kazachstanu</a:t>
            </a:r>
            <a:r>
              <a:rPr lang="pl-PL" dirty="0" smtClean="0"/>
              <a:t>, po północno-wschodnie </a:t>
            </a:r>
            <a:r>
              <a:rPr lang="pl-PL" dirty="0" smtClean="0">
                <a:hlinkClick r:id="rId20" action="ppaction://hlinkfile" tooltip="Chiny"/>
              </a:rPr>
              <a:t>Chiny</a:t>
            </a:r>
            <a:r>
              <a:rPr lang="pl-PL" dirty="0" smtClean="0"/>
              <a:t> i </a:t>
            </a:r>
            <a:r>
              <a:rPr lang="pl-PL" dirty="0" smtClean="0">
                <a:hlinkClick r:id="rId21" action="ppaction://hlinkfile" tooltip="Japonia"/>
              </a:rPr>
              <a:t>Japonię</a:t>
            </a:r>
            <a:r>
              <a:rPr lang="pl-PL" baseline="30000" dirty="0" smtClean="0">
                <a:hlinkClick r:id="" action="ppaction://hlinkfile"/>
              </a:rPr>
              <a:t>[3]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ransition spd="med" advClick="0" advTm="1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7030A0"/>
                </a:solidFill>
              </a:rPr>
              <a:t>Kwiaty Bzu</a:t>
            </a:r>
            <a:endParaRPr lang="pl-PL" b="1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08104" y="1600200"/>
            <a:ext cx="3178696" cy="4525963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026" name="Picture 2" descr="http://t1.gstatic.com/images?q=tbn:ANd9GcSjUyHB10Os5suJ1qK3ATMnXOJk1I8UDqX0x04BAikXG7cNpY7h98Z5kXrQ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340768"/>
            <a:ext cx="4608512" cy="4968552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0" y="620688"/>
            <a:ext cx="291581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Bez</a:t>
            </a:r>
            <a:r>
              <a:rPr lang="pl-PL" dirty="0" smtClean="0"/>
              <a:t>, dziki bez (</a:t>
            </a:r>
            <a:r>
              <a:rPr lang="pl-PL" i="1" dirty="0" err="1" smtClean="0"/>
              <a:t>Sambucus</a:t>
            </a:r>
            <a:r>
              <a:rPr lang="pl-PL" dirty="0" smtClean="0"/>
              <a:t> </a:t>
            </a:r>
            <a:r>
              <a:rPr lang="pl-PL" dirty="0" smtClean="0">
                <a:hlinkClick r:id="rId3" action="ppaction://hlinkfile" tooltip="Karol Linneusz"/>
              </a:rPr>
              <a:t>L.</a:t>
            </a:r>
            <a:r>
              <a:rPr lang="pl-PL" dirty="0" smtClean="0"/>
              <a:t>) – </a:t>
            </a:r>
            <a:r>
              <a:rPr lang="pl-PL" dirty="0" smtClean="0">
                <a:hlinkClick r:id="rId4" action="ppaction://hlinkfile" tooltip="Rodzaj (biologia)"/>
              </a:rPr>
              <a:t>rodzaj</a:t>
            </a:r>
            <a:r>
              <a:rPr lang="pl-PL" dirty="0" smtClean="0"/>
              <a:t> roślin należący do rodziny </a:t>
            </a:r>
            <a:r>
              <a:rPr lang="pl-PL" dirty="0" smtClean="0">
                <a:hlinkClick r:id="rId5" action="ppaction://hlinkfile" tooltip="Piżmaczkowate"/>
              </a:rPr>
              <a:t>piżmaczkowatych</a:t>
            </a:r>
            <a:r>
              <a:rPr lang="pl-PL" dirty="0" smtClean="0"/>
              <a:t> (</a:t>
            </a:r>
            <a:r>
              <a:rPr lang="pl-PL" i="1" dirty="0" err="1" smtClean="0"/>
              <a:t>Adoxaceae</a:t>
            </a:r>
            <a:r>
              <a:rPr lang="pl-PL" dirty="0" smtClean="0"/>
              <a:t>) według </a:t>
            </a:r>
            <a:r>
              <a:rPr lang="pl-PL" dirty="0" smtClean="0">
                <a:hlinkClick r:id="rId6" action="ppaction://hlinkfile" tooltip="System APG III"/>
              </a:rPr>
              <a:t>systemu APG III</a:t>
            </a:r>
            <a:r>
              <a:rPr lang="pl-PL" dirty="0" smtClean="0"/>
              <a:t> z 2009 r. W dawniejszych ujęciach systematycznych rodzaj </a:t>
            </a:r>
            <a:r>
              <a:rPr lang="pl-PL" i="1" dirty="0" err="1" smtClean="0"/>
              <a:t>Sambucus</a:t>
            </a:r>
            <a:r>
              <a:rPr lang="pl-PL" dirty="0" smtClean="0"/>
              <a:t> zaliczany był do </a:t>
            </a:r>
            <a:r>
              <a:rPr lang="pl-PL" dirty="0" smtClean="0">
                <a:hlinkClick r:id="rId7" action="ppaction://hlinkfile" tooltip="Przewiertniowate"/>
              </a:rPr>
              <a:t>przewiertniowatych</a:t>
            </a:r>
            <a:r>
              <a:rPr lang="pl-PL" dirty="0" smtClean="0"/>
              <a:t> (</a:t>
            </a:r>
            <a:r>
              <a:rPr lang="pl-PL" i="1" dirty="0" err="1" smtClean="0"/>
              <a:t>Caprifoliaceae</a:t>
            </a:r>
            <a:r>
              <a:rPr lang="pl-PL" dirty="0" smtClean="0"/>
              <a:t>) (np. w </a:t>
            </a:r>
            <a:r>
              <a:rPr lang="pl-PL" dirty="0" smtClean="0">
                <a:hlinkClick r:id="rId8" action="ppaction://hlinkfile" tooltip="System Cronquista"/>
              </a:rPr>
              <a:t>systemie </a:t>
            </a:r>
            <a:r>
              <a:rPr lang="pl-PL" dirty="0" err="1" smtClean="0">
                <a:hlinkClick r:id="rId8" action="ppaction://hlinkfile" tooltip="System Cronquista"/>
              </a:rPr>
              <a:t>Cronquista</a:t>
            </a:r>
            <a:r>
              <a:rPr lang="pl-PL" dirty="0" smtClean="0"/>
              <a:t> z 1981 r.) lub do </a:t>
            </a:r>
            <a:r>
              <a:rPr lang="pl-PL" dirty="0" smtClean="0">
                <a:hlinkClick r:id="rId9" action="ppaction://hlinkfile" tooltip="Takson monotypowy"/>
              </a:rPr>
              <a:t>monotypowej</a:t>
            </a:r>
            <a:r>
              <a:rPr lang="pl-PL" dirty="0" smtClean="0"/>
              <a:t> rodziny </a:t>
            </a:r>
            <a:r>
              <a:rPr lang="pl-PL" dirty="0" err="1" smtClean="0">
                <a:hlinkClick r:id="rId10" action="ppaction://hlinkfile" tooltip="Bzowate"/>
              </a:rPr>
              <a:t>bzowatych</a:t>
            </a:r>
            <a:r>
              <a:rPr lang="pl-PL" dirty="0" smtClean="0"/>
              <a:t> (w </a:t>
            </a:r>
            <a:r>
              <a:rPr lang="pl-PL" dirty="0" smtClean="0">
                <a:hlinkClick r:id="rId11" action="ppaction://hlinkfile" tooltip="System Reveala"/>
              </a:rPr>
              <a:t>systemie </a:t>
            </a:r>
            <a:r>
              <a:rPr lang="pl-PL" dirty="0" err="1" smtClean="0">
                <a:hlinkClick r:id="rId11" action="ppaction://hlinkfile" tooltip="System Reveala"/>
              </a:rPr>
              <a:t>Reveala</a:t>
            </a:r>
            <a:r>
              <a:rPr lang="pl-PL" dirty="0" smtClean="0"/>
              <a:t> z lat 1993–1999). Znanych jest około 20 </a:t>
            </a:r>
            <a:r>
              <a:rPr lang="pl-PL" dirty="0" smtClean="0">
                <a:hlinkClick r:id="rId12" action="ppaction://hlinkfile" tooltip="Gatunek (biologia)"/>
              </a:rPr>
              <a:t>gatunków</a:t>
            </a:r>
            <a:r>
              <a:rPr lang="pl-PL" dirty="0" smtClean="0"/>
              <a:t> roślin należących do tego rodzaju, występujących na półkuli północnej w klimacie od umiarkowanego do podzwrotnikowego</a:t>
            </a:r>
            <a:endParaRPr lang="pl-PL" dirty="0"/>
          </a:p>
        </p:txBody>
      </p:sp>
    </p:spTree>
  </p:cSld>
  <p:clrMapOvr>
    <a:masterClrMapping/>
  </p:clrMapOvr>
  <p:transition spd="med" advClick="0" advTm="1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349</Words>
  <Application>Microsoft Office PowerPoint</Application>
  <PresentationFormat>Pokaz na ekranie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Wiosna !</vt:lpstr>
      <vt:lpstr>Informacje o śnieżyczkach .</vt:lpstr>
      <vt:lpstr>Krokusy </vt:lpstr>
      <vt:lpstr>Tulipany </vt:lpstr>
      <vt:lpstr>Kwiaty Bzu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Wiosna !</dc:title>
  <dc:creator>u701</dc:creator>
  <cp:lastModifiedBy>dom</cp:lastModifiedBy>
  <cp:revision>15</cp:revision>
  <dcterms:created xsi:type="dcterms:W3CDTF">2013-04-03T19:15:12Z</dcterms:created>
  <dcterms:modified xsi:type="dcterms:W3CDTF">2013-05-27T19:19:47Z</dcterms:modified>
</cp:coreProperties>
</file>